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需安裝 RPi.GPIO 模組: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sudo apt-get install -y python-pip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sudo pip install RPi.GPIO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sudo apt-get install python-rpi.gpio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sudo apt-get update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sudo apt-get install -y python-dev python-pip libsdl1.2-dev x11vnc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sudo pip install spidev evdev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1kΩ 棕黑紅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2kΩ 紅黑紅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2.2kΩ 紅紅紅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1kΩ 棕黑紅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2.2kΩ紅紅紅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#!/usr/bin/env python¬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 RPi.GPIO as GPIO¬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 time¬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GPIO.setmode(GPIO.BOARD)¬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LED_PIN = 12¬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GPIO.setup(LED_PIN, GPIO.OUT)¬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while True:¬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print("LED is on")¬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GPIO.output(LED_PIN, GPIO.HIGH)¬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time.sleep(1)¬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print("LED is off")¬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GPIO.output(LED_PIN, GPIO.LOW)¬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time.sleep(1)¬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GPIO.cleanup()¬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42df667c1f_1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42df667c1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42df667c1f_1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http://www.raspberrypi-spy.co.uk/2012/06/simple-guide-to-the-rpi-gpio-header-and-pins/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http://pi.gadgetoid.com/pinout</a:t>
            </a:r>
            <a:endParaRPr/>
          </a:p>
        </p:txBody>
      </p:sp>
      <p:sp>
        <p:nvSpPr>
          <p:cNvPr id="123" name="Google Shape;123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投影片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type="ctrTitle"/>
          </p:nvPr>
        </p:nvSpPr>
        <p:spPr>
          <a:xfrm>
            <a:off x="685800" y="1340768"/>
            <a:ext cx="7772400" cy="27363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b="1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1371600" y="419668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560"/>
              </a:spcBef>
              <a:spcAft>
                <a:spcPts val="0"/>
              </a:spcAft>
              <a:buClr>
                <a:srgbClr val="E36C09"/>
              </a:buClr>
              <a:buSzPts val="1680"/>
              <a:buFont typeface="Noto Sans Symbols"/>
              <a:buNone/>
              <a:defRPr b="0" i="0" sz="2800" u="none" cap="none" strike="noStrik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538CD5"/>
              </a:buClr>
              <a:buSzPts val="1960"/>
              <a:buFont typeface="Noto Sans Symbols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800"/>
              <a:buFont typeface="Noto Sans Symbols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974806"/>
              </a:buClr>
              <a:buSzPts val="1500"/>
              <a:buFont typeface="Noto Sans Symbols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76923C"/>
              </a:buClr>
              <a:buSzPts val="1500"/>
              <a:buFont typeface="Noto Sans Symbols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0" type="dt"/>
          </p:nvPr>
        </p:nvSpPr>
        <p:spPr>
          <a:xfrm>
            <a:off x="6516469" y="6309321"/>
            <a:ext cx="1188287" cy="432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7704756" y="6356352"/>
            <a:ext cx="9820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及直排文字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309018" y="-14046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052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E36C09"/>
              </a:buClr>
              <a:buSzPts val="1920"/>
              <a:buFont typeface="Noto Sans Symbols"/>
              <a:buChar char="◻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306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538CD5"/>
              </a:buClr>
              <a:buSzPts val="1960"/>
              <a:buFont typeface="Noto Sans Symbols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80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974806"/>
              </a:buClr>
              <a:buSzPts val="15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76923C"/>
              </a:buClr>
              <a:buSzPts val="15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6516469" y="6309320"/>
            <a:ext cx="1188287" cy="4397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7704756" y="6356352"/>
            <a:ext cx="9820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直排標題及文字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4732337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541339" y="190502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052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E36C09"/>
              </a:buClr>
              <a:buSzPts val="1920"/>
              <a:buFont typeface="Noto Sans Symbols"/>
              <a:buChar char="◻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306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538CD5"/>
              </a:buClr>
              <a:buSzPts val="1960"/>
              <a:buFont typeface="Noto Sans Symbols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80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974806"/>
              </a:buClr>
              <a:buSzPts val="15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76923C"/>
              </a:buClr>
              <a:buSzPts val="15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6516469" y="6309320"/>
            <a:ext cx="1188287" cy="4397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7704756" y="6356352"/>
            <a:ext cx="9820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及物件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171135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052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E36C09"/>
              </a:buClr>
              <a:buSzPts val="1920"/>
              <a:buFont typeface="Noto Sans Symbols"/>
              <a:buChar char="◻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306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538CD5"/>
              </a:buClr>
              <a:buSzPts val="1960"/>
              <a:buFont typeface="Noto Sans Symbols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80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974806"/>
              </a:buClr>
              <a:buSzPts val="15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76923C"/>
              </a:buClr>
              <a:buSzPts val="15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0" type="dt"/>
          </p:nvPr>
        </p:nvSpPr>
        <p:spPr>
          <a:xfrm>
            <a:off x="6516469" y="6309320"/>
            <a:ext cx="1188287" cy="4397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7704756" y="6356352"/>
            <a:ext cx="9820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章節標題">
  <p:cSld name="章節標題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idx="10" type="dt"/>
          </p:nvPr>
        </p:nvSpPr>
        <p:spPr>
          <a:xfrm>
            <a:off x="6516469" y="6309320"/>
            <a:ext cx="1188287" cy="4397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7704756" y="6356352"/>
            <a:ext cx="9820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623969" y="4589464"/>
            <a:ext cx="7887727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538CD5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E36C09"/>
              </a:buClr>
              <a:buSzPts val="135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974806"/>
              </a:buClr>
              <a:buSzPts val="120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76923C"/>
              </a:buClr>
              <a:buSzPts val="120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623969" y="1709738"/>
            <a:ext cx="7887727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兩項物件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457201" y="1600202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3528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E36C09"/>
              </a:buClr>
              <a:buSzPts val="1680"/>
              <a:buFont typeface="Noto Sans Symbols"/>
              <a:buChar char="◻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528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538CD5"/>
              </a:buClr>
              <a:buSzPts val="1680"/>
              <a:buFont typeface="Noto Sans Symbols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E36C09"/>
              </a:buClr>
              <a:buSzPts val="15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974806"/>
              </a:buClr>
              <a:buSzPts val="1350"/>
              <a:buFont typeface="Noto Sans Symbols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76923C"/>
              </a:buClr>
              <a:buSzPts val="1350"/>
              <a:buFont typeface="Noto Sans Symbols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3528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E36C09"/>
              </a:buClr>
              <a:buSzPts val="1680"/>
              <a:buFont typeface="Noto Sans Symbols"/>
              <a:buChar char="◻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528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538CD5"/>
              </a:buClr>
              <a:buSzPts val="1680"/>
              <a:buFont typeface="Noto Sans Symbols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E36C09"/>
              </a:buClr>
              <a:buSzPts val="15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974806"/>
              </a:buClr>
              <a:buSzPts val="1350"/>
              <a:buFont typeface="Noto Sans Symbols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76923C"/>
              </a:buClr>
              <a:buSzPts val="1350"/>
              <a:buFont typeface="Noto Sans Symbols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6516469" y="6309320"/>
            <a:ext cx="1188287" cy="4397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7704756" y="6356352"/>
            <a:ext cx="9820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比對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538CD5"/>
              </a:buClr>
              <a:buSzPts val="1400"/>
              <a:buFont typeface="Noto Sans Symbols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E36C09"/>
              </a:buClr>
              <a:buSzPts val="1350"/>
              <a:buFont typeface="Noto Sans Symbols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974806"/>
              </a:buClr>
              <a:buSzPts val="12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76923C"/>
              </a:buClr>
              <a:buSzPts val="12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2004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Char char="◻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538CD5"/>
              </a:buClr>
              <a:buSzPts val="1400"/>
              <a:buFont typeface="Noto Sans Symbols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4325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E36C09"/>
              </a:buClr>
              <a:buSzPts val="1350"/>
              <a:buFont typeface="Noto Sans Symbols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974806"/>
              </a:buClr>
              <a:buSzPts val="1200"/>
              <a:buFont typeface="Noto Sans Symbols"/>
              <a:buChar char="■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76923C"/>
              </a:buClr>
              <a:buSzPts val="1200"/>
              <a:buFont typeface="Noto Sans Symbols"/>
              <a:buChar char="■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538CD5"/>
              </a:buClr>
              <a:buSzPts val="1400"/>
              <a:buFont typeface="Noto Sans Symbols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E36C09"/>
              </a:buClr>
              <a:buSzPts val="1350"/>
              <a:buFont typeface="Noto Sans Symbols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974806"/>
              </a:buClr>
              <a:buSzPts val="12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76923C"/>
              </a:buClr>
              <a:buSzPts val="12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2004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Char char="◻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538CD5"/>
              </a:buClr>
              <a:buSzPts val="1400"/>
              <a:buFont typeface="Noto Sans Symbols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4325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E36C09"/>
              </a:buClr>
              <a:buSzPts val="1350"/>
              <a:buFont typeface="Noto Sans Symbols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974806"/>
              </a:buClr>
              <a:buSzPts val="1200"/>
              <a:buFont typeface="Noto Sans Symbols"/>
              <a:buChar char="■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76923C"/>
              </a:buClr>
              <a:buSzPts val="1200"/>
              <a:buFont typeface="Noto Sans Symbols"/>
              <a:buChar char="■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6516469" y="6309320"/>
            <a:ext cx="1188287" cy="4397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7704756" y="6356352"/>
            <a:ext cx="9820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只有標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6516469" y="6309320"/>
            <a:ext cx="1188287" cy="4397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7704756" y="6356352"/>
            <a:ext cx="9820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6516469" y="6309320"/>
            <a:ext cx="1188287" cy="4397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7704756" y="6356352"/>
            <a:ext cx="9820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含標題的內容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052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E36C09"/>
              </a:buClr>
              <a:buSzPts val="1920"/>
              <a:buFont typeface="Noto Sans Symbols"/>
              <a:buChar char="◻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306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538CD5"/>
              </a:buClr>
              <a:buSzPts val="1960"/>
              <a:buFont typeface="Noto Sans Symbols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80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974806"/>
              </a:buClr>
              <a:buSzPts val="15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76923C"/>
              </a:buClr>
              <a:buSzPts val="15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57200" y="1435102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E36C09"/>
              </a:buClr>
              <a:buSzPts val="84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rgbClr val="538CD5"/>
              </a:buClr>
              <a:buSzPts val="84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E36C09"/>
              </a:buClr>
              <a:buSzPts val="750"/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rgbClr val="974806"/>
              </a:buClr>
              <a:buSzPts val="675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rgbClr val="76923C"/>
              </a:buClr>
              <a:buSzPts val="675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6516469" y="6309320"/>
            <a:ext cx="1188287" cy="4397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7704756" y="6356352"/>
            <a:ext cx="9820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含標題的圖片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rgbClr val="E36C09"/>
              </a:buClr>
              <a:buSzPts val="1920"/>
              <a:buFont typeface="Noto Sans Symbols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rgbClr val="538CD5"/>
              </a:buClr>
              <a:buSzPts val="196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8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rgbClr val="974806"/>
              </a:buClr>
              <a:buSzPts val="15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rgbClr val="76923C"/>
              </a:buClr>
              <a:buSzPts val="15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E36C09"/>
              </a:buClr>
              <a:buSzPts val="84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rgbClr val="538CD5"/>
              </a:buClr>
              <a:buSzPts val="84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E36C09"/>
              </a:buClr>
              <a:buSzPts val="750"/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rgbClr val="974806"/>
              </a:buClr>
              <a:buSzPts val="675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rgbClr val="76923C"/>
              </a:buClr>
              <a:buSzPts val="675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6516469" y="6309320"/>
            <a:ext cx="1188287" cy="4397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7704756" y="6356352"/>
            <a:ext cx="9820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1556" y="22082"/>
            <a:ext cx="1483893" cy="1483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457200" y="171135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052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E36C09"/>
              </a:buClr>
              <a:buSzPts val="1920"/>
              <a:buFont typeface="Noto Sans Symbols"/>
              <a:buChar char="◻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306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538CD5"/>
              </a:buClr>
              <a:buSzPts val="1960"/>
              <a:buFont typeface="Noto Sans Symbols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80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974806"/>
              </a:buClr>
              <a:buSzPts val="15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76923C"/>
              </a:buClr>
              <a:buSzPts val="15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6516469" y="6309320"/>
            <a:ext cx="1188287" cy="4397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7704756" y="6356352"/>
            <a:ext cx="9820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" name="Google Shape;15;p1"/>
          <p:cNvCxnSpPr/>
          <p:nvPr/>
        </p:nvCxnSpPr>
        <p:spPr>
          <a:xfrm>
            <a:off x="8894413" y="1764584"/>
            <a:ext cx="0" cy="4537075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" name="Google Shape;16;p1"/>
          <p:cNvCxnSpPr/>
          <p:nvPr/>
        </p:nvCxnSpPr>
        <p:spPr>
          <a:xfrm>
            <a:off x="242919" y="355599"/>
            <a:ext cx="7576219" cy="9526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ithub.com/adafruit/Adafruit_Python_DHT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adafruit/Adafruit_Python_DHT.git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ctrTitle"/>
          </p:nvPr>
        </p:nvSpPr>
        <p:spPr>
          <a:xfrm>
            <a:off x="685800" y="1340768"/>
            <a:ext cx="7772400" cy="27363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1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通訊網路實驗</a:t>
            </a:r>
            <a:endParaRPr b="1" i="0" sz="48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1371600" y="4988768"/>
            <a:ext cx="6400800" cy="1248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Dept. of Electrical and Computer Engineering (ECE) 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National Chiao Tung University</a:t>
            </a:r>
            <a:endParaRPr b="1" i="0" sz="2400" u="none" cap="none" strike="noStrike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3"/>
          <p:cNvSpPr/>
          <p:nvPr/>
        </p:nvSpPr>
        <p:spPr>
          <a:xfrm>
            <a:off x="1793938" y="3212976"/>
            <a:ext cx="5556136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IoT應用</a:t>
            </a:r>
            <a:endParaRPr b="0" i="0" sz="40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RaspPI GPIO introduction</a:t>
            </a:r>
            <a:endParaRPr b="0" i="0" sz="40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 Python 簡介</a:t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2"/>
          <p:cNvSpPr txBox="1"/>
          <p:nvPr>
            <p:ph idx="1" type="body"/>
          </p:nvPr>
        </p:nvSpPr>
        <p:spPr>
          <a:xfrm>
            <a:off x="457200" y="171135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680"/>
              <a:buFont typeface="Noto Sans Symbols"/>
              <a:buChar char="◻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程式架構可大致分為這幾類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538CD5"/>
              </a:buClr>
              <a:buSzPts val="168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變數 , 物件 , 註解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538CD5"/>
              </a:buClr>
              <a:buSzPts val="168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模組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538CD5"/>
              </a:buClr>
              <a:buSzPts val="168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縮排</a:t>
            </a:r>
            <a:endParaRPr/>
          </a:p>
          <a:p>
            <a:pPr indent="-51435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538CD5"/>
              </a:buClr>
              <a:buSzPts val="168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迴圈</a:t>
            </a:r>
            <a:endParaRPr/>
          </a:p>
          <a:p>
            <a:pPr indent="-51435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538CD5"/>
              </a:buClr>
              <a:buSzPts val="168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條件判斷</a:t>
            </a:r>
            <a:endParaRPr/>
          </a:p>
          <a:p>
            <a:pPr indent="-51435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538CD5"/>
              </a:buClr>
              <a:buSzPts val="168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函式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622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E36C09"/>
              </a:buClr>
              <a:buSzPts val="168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E36C09"/>
              </a:buClr>
              <a:buSzPts val="1680"/>
              <a:buFont typeface="Noto Sans Symbols"/>
              <a:buChar char="◻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PS. PI預設使用Python 2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Linux文字編輯</a:t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3"/>
          <p:cNvSpPr txBox="1"/>
          <p:nvPr>
            <p:ph idx="1" type="body"/>
          </p:nvPr>
        </p:nvSpPr>
        <p:spPr>
          <a:xfrm>
            <a:off x="457200" y="171135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776"/>
              <a:buFont typeface="Noto Sans Symbols"/>
              <a:buChar char="◻"/>
            </a:pPr>
            <a:r>
              <a:rPr b="0" i="0" lang="en-US" sz="29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Nano為Linux的文字編輯套件</a:t>
            </a:r>
            <a:endParaRPr b="0" i="0" sz="29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1" marL="91440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rgbClr val="538CD5"/>
              </a:buClr>
              <a:buSzPts val="1554"/>
              <a:buFont typeface="Calibri"/>
              <a:buAutoNum type="arabicPeriod"/>
            </a:pPr>
            <a:r>
              <a:rPr b="0" i="0" lang="en-US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EX：nano 文件檔名.py</a:t>
            </a:r>
            <a:endParaRPr b="0" i="0" sz="22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1" marL="91440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rgbClr val="538CD5"/>
              </a:buClr>
              <a:buSzPts val="1554"/>
              <a:buFont typeface="Calibri"/>
              <a:buAutoNum type="arabicPeriod"/>
            </a:pPr>
            <a:r>
              <a:rPr b="0" i="0" lang="en-US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使用方式跟記事本一樣</a:t>
            </a:r>
            <a:endParaRPr b="0" i="0" sz="22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1" marL="91440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rgbClr val="538CD5"/>
              </a:buClr>
              <a:buSzPts val="1554"/>
              <a:buFont typeface="Calibri"/>
              <a:buAutoNum type="arabicPeriod"/>
            </a:pPr>
            <a:r>
              <a:rPr b="0" i="0" lang="en-US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Crtl + X ：離開  (接著會問你是否要存檔)</a:t>
            </a:r>
            <a:endParaRPr/>
          </a:p>
          <a:p>
            <a:pPr indent="-514350" lvl="1" marL="91440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rgbClr val="538CD5"/>
              </a:buClr>
              <a:buSzPts val="1554"/>
              <a:buFont typeface="Calibri"/>
              <a:buAutoNum type="arabicPeriod"/>
            </a:pPr>
            <a:r>
              <a:rPr b="0" i="0" lang="en-US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Crtl + O：調整檔名</a:t>
            </a:r>
            <a:endParaRPr b="0" i="0" sz="22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5671" lvl="1" marL="91440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rgbClr val="538CD5"/>
              </a:buClr>
              <a:buSzPts val="1554"/>
              <a:buFont typeface="Calibri"/>
              <a:buNone/>
            </a:pPr>
            <a:r>
              <a:t/>
            </a:r>
            <a:endParaRPr b="0" i="0" sz="22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rgbClr val="E36C09"/>
              </a:buClr>
              <a:buSzPts val="1776"/>
              <a:buFont typeface="Noto Sans Symbols"/>
              <a:buChar char="◻"/>
            </a:pPr>
            <a:r>
              <a:rPr b="0" i="0" lang="en-US" sz="29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執行python程式：python filename.py</a:t>
            </a:r>
            <a:endParaRPr b="0" i="0" sz="29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1" marL="91440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rgbClr val="538CD5"/>
              </a:buClr>
              <a:buSzPts val="1554"/>
              <a:buFont typeface="Calibri"/>
              <a:buAutoNum type="arabicPeriod"/>
            </a:pPr>
            <a:r>
              <a:rPr b="0" i="0" lang="en-US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終止執行：Crtl + C</a:t>
            </a:r>
            <a:endParaRPr/>
          </a:p>
          <a:p>
            <a:pPr indent="-514350" lvl="1" marL="91440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rgbClr val="538CD5"/>
              </a:buClr>
              <a:buSzPts val="1554"/>
              <a:buFont typeface="Calibri"/>
              <a:buAutoNum type="arabicPeriod"/>
            </a:pPr>
            <a:r>
              <a:rPr b="0" i="0" lang="en-US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若牽涉到系統權限, 需要sudo開頭執行程式</a:t>
            </a:r>
            <a:endParaRPr b="0" i="0" sz="22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143000" marR="0" rtl="0" algn="l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Clr>
                <a:srgbClr val="E36C09"/>
              </a:buClr>
              <a:buSzPts val="1388"/>
              <a:buFont typeface="Noto Sans Symbols"/>
              <a:buChar char="■"/>
            </a:pPr>
            <a:r>
              <a:rPr b="0" i="0" lang="en-US" sz="18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Ex: sudo python netexp.py</a:t>
            </a:r>
            <a:endParaRPr b="0" i="0" sz="18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rgbClr val="E36C09"/>
              </a:buClr>
              <a:buSzPts val="1776"/>
              <a:buFont typeface="Noto Sans Symbols"/>
              <a:buNone/>
            </a:pPr>
            <a:r>
              <a:rPr b="0" i="0" lang="en-US" sz="29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rgbClr val="E36C09"/>
              </a:buClr>
              <a:buSzPts val="1776"/>
              <a:buFont typeface="Noto Sans Symbols"/>
              <a:buNone/>
            </a:pPr>
            <a:r>
              <a:t/>
            </a:r>
            <a:endParaRPr b="0" i="0" sz="29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(1). 變數 ,  物件 , 註解</a:t>
            </a: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4"/>
          <p:cNvSpPr txBox="1"/>
          <p:nvPr>
            <p:ph idx="1" type="body"/>
          </p:nvPr>
        </p:nvSpPr>
        <p:spPr>
          <a:xfrm>
            <a:off x="457200" y="171135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920"/>
              <a:buFont typeface="Noto Sans Symbols"/>
              <a:buChar char="◻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動態型別 (dynamic typing)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4"/>
          <p:cNvSpPr/>
          <p:nvPr/>
        </p:nvSpPr>
        <p:spPr>
          <a:xfrm>
            <a:off x="899592" y="2451661"/>
            <a:ext cx="7344816" cy="378565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#  井號是註解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 = 3 			#  變數 i 指到數字物件 3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print i			#  印出 i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 = [1, 2, 3, 4, 5] 	#  變數 i 指到串列物件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print i[2]      		#  印出串列中第三個元素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 = “abcde”     	#  變數 i 指到字串物件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print i[0]       		#  印出字串中第一個元素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(2). 模組</a:t>
            </a: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5"/>
          <p:cNvSpPr txBox="1"/>
          <p:nvPr>
            <p:ph idx="1" type="body"/>
          </p:nvPr>
        </p:nvSpPr>
        <p:spPr>
          <a:xfrm>
            <a:off x="457200" y="171135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920"/>
              <a:buFont typeface="Noto Sans Symbols"/>
              <a:buChar char="◻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模組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5"/>
          <p:cNvSpPr/>
          <p:nvPr/>
        </p:nvSpPr>
        <p:spPr>
          <a:xfrm>
            <a:off x="899592" y="2451661"/>
            <a:ext cx="7344816" cy="193899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# import MODULE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import RPi.GPIO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# import MODULE as ALIAS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import RPi.GPIO as GPIO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8" name="Google Shape;188;p25"/>
          <p:cNvCxnSpPr/>
          <p:nvPr/>
        </p:nvCxnSpPr>
        <p:spPr>
          <a:xfrm>
            <a:off x="3851920" y="4293096"/>
            <a:ext cx="1656184" cy="720080"/>
          </a:xfrm>
          <a:prstGeom prst="straightConnector1">
            <a:avLst/>
          </a:prstGeom>
          <a:noFill/>
          <a:ln cap="flat" cmpd="sng" w="381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9" name="Google Shape;189;p25"/>
          <p:cNvSpPr/>
          <p:nvPr/>
        </p:nvSpPr>
        <p:spPr>
          <a:xfrm>
            <a:off x="5508104" y="5406316"/>
            <a:ext cx="3312368" cy="646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GPIO.setmode(GPIO.BOARD)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GPIO.setup(12, GPIO.OUT)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5"/>
          <p:cNvSpPr/>
          <p:nvPr/>
        </p:nvSpPr>
        <p:spPr>
          <a:xfrm>
            <a:off x="5508104" y="5013176"/>
            <a:ext cx="24929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可以使用該模組的函式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(3). 縮排</a:t>
            </a:r>
            <a:endParaRPr/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457200" y="171135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680"/>
              <a:buFont typeface="Noto Sans Symbols"/>
              <a:buChar char="◻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用縮排取代大括號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E36C09"/>
              </a:buClr>
              <a:buSzPts val="1680"/>
              <a:buFont typeface="Noto Sans Symbols"/>
              <a:buChar char="◻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程式碼的區塊是用縮排分隔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E36C09"/>
              </a:buClr>
              <a:buSzPts val="1680"/>
              <a:buFont typeface="Noto Sans Symbols"/>
              <a:buChar char="◻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不使用 tab, 使用空白鍵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E36C09"/>
              </a:buClr>
              <a:buSzPts val="1680"/>
              <a:buFont typeface="Noto Sans Symbols"/>
              <a:buChar char="◻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常見縮排為 4 個空白鍵</a:t>
            </a:r>
            <a:endParaRPr/>
          </a:p>
        </p:txBody>
      </p:sp>
      <p:sp>
        <p:nvSpPr>
          <p:cNvPr id="197" name="Google Shape;197;p26"/>
          <p:cNvSpPr/>
          <p:nvPr/>
        </p:nvSpPr>
        <p:spPr>
          <a:xfrm>
            <a:off x="2051720" y="4293096"/>
            <a:ext cx="4572000" cy="646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 i in xrange(start, stop[, step]) 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process</a:t>
            </a:r>
            <a:endParaRPr/>
          </a:p>
        </p:txBody>
      </p:sp>
      <p:sp>
        <p:nvSpPr>
          <p:cNvPr id="198" name="Google Shape;198;p26"/>
          <p:cNvSpPr/>
          <p:nvPr/>
        </p:nvSpPr>
        <p:spPr>
          <a:xfrm rot="10800000">
            <a:off x="2051720" y="5021977"/>
            <a:ext cx="360040" cy="72008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6"/>
          <p:cNvSpPr/>
          <p:nvPr/>
        </p:nvSpPr>
        <p:spPr>
          <a:xfrm>
            <a:off x="1979712" y="5824607"/>
            <a:ext cx="20233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前面有 4 個空白鍵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(4). 迴圈</a:t>
            </a:r>
            <a:endParaRPr/>
          </a:p>
        </p:txBody>
      </p:sp>
      <p:sp>
        <p:nvSpPr>
          <p:cNvPr id="205" name="Google Shape;205;p27"/>
          <p:cNvSpPr txBox="1"/>
          <p:nvPr>
            <p:ph idx="1" type="body"/>
          </p:nvPr>
        </p:nvSpPr>
        <p:spPr>
          <a:xfrm>
            <a:off x="457200" y="171135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680"/>
              <a:buFont typeface="Noto Sans Symbols"/>
              <a:buChar char="◻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自動迭代 (iterator); for loop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7"/>
          <p:cNvSpPr/>
          <p:nvPr/>
        </p:nvSpPr>
        <p:spPr>
          <a:xfrm>
            <a:off x="899592" y="2451661"/>
            <a:ext cx="7344816" cy="230832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 i in xrange(start, stop[, step]) 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process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 i in xrange(0, 11, 5) 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process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7"/>
          <p:cNvSpPr/>
          <p:nvPr/>
        </p:nvSpPr>
        <p:spPr>
          <a:xfrm rot="10800000">
            <a:off x="899592" y="4941168"/>
            <a:ext cx="360040" cy="72008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7"/>
          <p:cNvSpPr/>
          <p:nvPr/>
        </p:nvSpPr>
        <p:spPr>
          <a:xfrm>
            <a:off x="827584" y="5743798"/>
            <a:ext cx="20233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前面有 4 個空白鍵</a:t>
            </a:r>
            <a:endParaRPr/>
          </a:p>
        </p:txBody>
      </p:sp>
      <p:sp>
        <p:nvSpPr>
          <p:cNvPr id="209" name="Google Shape;209;p27"/>
          <p:cNvSpPr/>
          <p:nvPr/>
        </p:nvSpPr>
        <p:spPr>
          <a:xfrm>
            <a:off x="2286000" y="6311373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https://docs.python.org/2/tutorial/controlflow.html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(5). 條件判斷</a:t>
            </a:r>
            <a:endParaRPr/>
          </a:p>
        </p:txBody>
      </p:sp>
      <p:sp>
        <p:nvSpPr>
          <p:cNvPr id="215" name="Google Shape;215;p28"/>
          <p:cNvSpPr txBox="1"/>
          <p:nvPr>
            <p:ph idx="1" type="body"/>
          </p:nvPr>
        </p:nvSpPr>
        <p:spPr>
          <a:xfrm>
            <a:off x="457200" y="171135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680"/>
              <a:buFont typeface="Noto Sans Symbols"/>
              <a:buChar char="◻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statement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8"/>
          <p:cNvSpPr/>
          <p:nvPr/>
        </p:nvSpPr>
        <p:spPr>
          <a:xfrm>
            <a:off x="899592" y="2206837"/>
            <a:ext cx="7344816" cy="267765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if condition_1: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process_1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elif condition_2: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process_2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else 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process_3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process_4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8"/>
          <p:cNvSpPr/>
          <p:nvPr/>
        </p:nvSpPr>
        <p:spPr>
          <a:xfrm>
            <a:off x="3311860" y="5036984"/>
            <a:ext cx="2520280" cy="120032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 if value &gt; 20: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    print("lalala")</a:t>
            </a:r>
            <a:endParaRPr sz="18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else:</a:t>
            </a:r>
            <a:endParaRPr sz="18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    print(“XD")</a:t>
            </a:r>
            <a:endParaRPr sz="18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8"/>
          <p:cNvSpPr/>
          <p:nvPr/>
        </p:nvSpPr>
        <p:spPr>
          <a:xfrm>
            <a:off x="2366882" y="5457127"/>
            <a:ext cx="432048" cy="36004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8"/>
          <p:cNvSpPr/>
          <p:nvPr/>
        </p:nvSpPr>
        <p:spPr>
          <a:xfrm>
            <a:off x="2286000" y="6311373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https://docs.python.org/2/tutorial/controlflow.html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(6). 函式</a:t>
            </a:r>
            <a:endParaRPr/>
          </a:p>
        </p:txBody>
      </p:sp>
      <p:sp>
        <p:nvSpPr>
          <p:cNvPr id="225" name="Google Shape;225;p29"/>
          <p:cNvSpPr txBox="1"/>
          <p:nvPr>
            <p:ph idx="1" type="body"/>
          </p:nvPr>
        </p:nvSpPr>
        <p:spPr>
          <a:xfrm>
            <a:off x="457200" y="171135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680"/>
              <a:buFont typeface="Noto Sans Symbols"/>
              <a:buChar char="◻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自訂函式 (User-Defined Functions)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9"/>
          <p:cNvSpPr/>
          <p:nvPr/>
        </p:nvSpPr>
        <p:spPr>
          <a:xfrm>
            <a:off x="899592" y="2492896"/>
            <a:ext cx="7344816" cy="230832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 function_name():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process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 function_name(param_name):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process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 function_name(param_name = 3):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process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9"/>
          <p:cNvSpPr/>
          <p:nvPr/>
        </p:nvSpPr>
        <p:spPr>
          <a:xfrm>
            <a:off x="1873857" y="6319863"/>
            <a:ext cx="539628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http://www.pitt.edu/~naraehan/python2/user_defined_functions.html</a:t>
            </a:r>
            <a:endParaRPr/>
          </a:p>
        </p:txBody>
      </p:sp>
      <p:sp>
        <p:nvSpPr>
          <p:cNvPr id="228" name="Google Shape;228;p29"/>
          <p:cNvSpPr/>
          <p:nvPr/>
        </p:nvSpPr>
        <p:spPr>
          <a:xfrm>
            <a:off x="3455875" y="5196101"/>
            <a:ext cx="2232248" cy="646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def f(x):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        return x**2 + 1</a:t>
            </a:r>
            <a:endParaRPr sz="18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9"/>
          <p:cNvSpPr/>
          <p:nvPr/>
        </p:nvSpPr>
        <p:spPr>
          <a:xfrm>
            <a:off x="2699792" y="5339246"/>
            <a:ext cx="432048" cy="36004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9"/>
          <p:cNvSpPr/>
          <p:nvPr/>
        </p:nvSpPr>
        <p:spPr>
          <a:xfrm>
            <a:off x="6061393" y="5339246"/>
            <a:ext cx="432048" cy="36004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9"/>
          <p:cNvSpPr/>
          <p:nvPr/>
        </p:nvSpPr>
        <p:spPr>
          <a:xfrm>
            <a:off x="6648853" y="5329955"/>
            <a:ext cx="1776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f(4) 可以得到 17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小提示</a:t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0"/>
          <p:cNvSpPr txBox="1"/>
          <p:nvPr>
            <p:ph idx="1" type="body"/>
          </p:nvPr>
        </p:nvSpPr>
        <p:spPr>
          <a:xfrm>
            <a:off x="457200" y="171135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680"/>
              <a:buFont typeface="Noto Sans Symbols"/>
              <a:buChar char="◻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如果有兩個Statement 要寫在同一行使用(;)分開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622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E36C09"/>
              </a:buClr>
              <a:buSzPts val="168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E36C09"/>
              </a:buClr>
              <a:buSzPts val="168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E36C09"/>
              </a:buClr>
              <a:buSzPts val="1680"/>
              <a:buFont typeface="Noto Sans Symbols"/>
              <a:buChar char="◻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一個Statement 要分多行顯示則使用(\)</a:t>
            </a:r>
            <a:endParaRPr/>
          </a:p>
          <a:p>
            <a:pPr indent="-23622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E36C09"/>
              </a:buClr>
              <a:buSzPts val="168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E36C09"/>
              </a:buClr>
              <a:buSzPts val="168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E36C09"/>
              </a:buClr>
              <a:buSzPts val="1680"/>
              <a:buFont typeface="Noto Sans Symbols"/>
              <a:buChar char="◻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Python的Statement自動默認換行，不換行需加(,)</a:t>
            </a:r>
            <a:endParaRPr/>
          </a:p>
        </p:txBody>
      </p:sp>
      <p:pic>
        <p:nvPicPr>
          <p:cNvPr id="238" name="Google Shape;23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7291" y="3929066"/>
            <a:ext cx="2643206" cy="893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0167" y="2357431"/>
            <a:ext cx="2714643" cy="739227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0"/>
          <p:cNvSpPr/>
          <p:nvPr/>
        </p:nvSpPr>
        <p:spPr>
          <a:xfrm>
            <a:off x="0" y="6488668"/>
            <a:ext cx="63579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http://www.runoob.com/python/python-basic-syntax.html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28728" y="5286388"/>
            <a:ext cx="1827623" cy="1143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小提示</a:t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1"/>
          <p:cNvSpPr txBox="1"/>
          <p:nvPr>
            <p:ph idx="1" type="body"/>
          </p:nvPr>
        </p:nvSpPr>
        <p:spPr>
          <a:xfrm>
            <a:off x="457200" y="171135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680"/>
              <a:buFont typeface="Noto Sans Symbols"/>
              <a:buChar char="◻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Python保留字元，不可拿來當變數名、常數…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E36C09"/>
              </a:buClr>
              <a:buSzPts val="168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1"/>
          <p:cNvSpPr/>
          <p:nvPr/>
        </p:nvSpPr>
        <p:spPr>
          <a:xfrm>
            <a:off x="0" y="6488668"/>
            <a:ext cx="63579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http://www.runoob.com/python/python-basic-syntax.html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9" name="Google Shape;24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4414" y="2285992"/>
            <a:ext cx="6643734" cy="4044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CC (Creative Commons)</a:t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524" y="1628800"/>
            <a:ext cx="8568952" cy="443714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/>
          <p:nvPr/>
        </p:nvSpPr>
        <p:spPr>
          <a:xfrm>
            <a:off x="3974391" y="5665835"/>
            <a:ext cx="487114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台灣樹莓派  &lt;sosorry@raspberrypi.com.tw&gt;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 開始寫程式前</a:t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32"/>
          <p:cNvSpPr txBox="1"/>
          <p:nvPr>
            <p:ph idx="1" type="body"/>
          </p:nvPr>
        </p:nvSpPr>
        <p:spPr>
          <a:xfrm>
            <a:off x="457200" y="171135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680"/>
              <a:buFont typeface="Noto Sans Symbols"/>
              <a:buChar char="◻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先安裝程式&amp;相關函式庫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rgbClr val="538CD5"/>
              </a:buClr>
              <a:buSzPts val="1680"/>
              <a:buFont typeface="Noto Sans Symbols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sudo apt-get update</a:t>
            </a:r>
            <a:endParaRPr/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rgbClr val="538CD5"/>
              </a:buClr>
              <a:buSzPts val="1680"/>
              <a:buFont typeface="Noto Sans Symbols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sudo apt-get install -y python-dev python-pip python-rpi.gpio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9069" lvl="1" marL="742950" marR="0" rtl="0" algn="l">
              <a:spcBef>
                <a:spcPts val="480"/>
              </a:spcBef>
              <a:spcAft>
                <a:spcPts val="0"/>
              </a:spcAft>
              <a:buClr>
                <a:srgbClr val="538CD5"/>
              </a:buClr>
              <a:buSzPts val="168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538CD5"/>
              </a:buClr>
              <a:buSzPts val="168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-dev (develop) 開發包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538CD5"/>
              </a:buClr>
              <a:buSzPts val="168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pip是一個以Python寫成的軟體包管理系統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538CD5"/>
              </a:buClr>
              <a:buSzPts val="168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rpi.gpio 為樹梅派的GPIO函式庫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538CD5"/>
              </a:buClr>
              <a:buSzPts val="168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LED燈</a:t>
            </a:r>
            <a:endParaRPr/>
          </a:p>
        </p:txBody>
      </p:sp>
      <p:sp>
        <p:nvSpPr>
          <p:cNvPr id="262" name="Google Shape;262;p33"/>
          <p:cNvSpPr txBox="1"/>
          <p:nvPr>
            <p:ph idx="1" type="body"/>
          </p:nvPr>
        </p:nvSpPr>
        <p:spPr>
          <a:xfrm>
            <a:off x="457200" y="171135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680"/>
              <a:buFont typeface="Noto Sans Symbols"/>
              <a:buChar char="◻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發光二極體 (Light-emitting diode)</a:t>
            </a:r>
            <a:endParaRPr/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rgbClr val="538CD5"/>
              </a:buClr>
              <a:buSzPts val="1680"/>
              <a:buFont typeface="Noto Sans Symbols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長腳接正極 VCC</a:t>
            </a:r>
            <a:endParaRPr/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rgbClr val="538CD5"/>
              </a:buClr>
              <a:buSzPts val="1680"/>
              <a:buFont typeface="Noto Sans Symbols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短腳接負極 GND</a:t>
            </a:r>
            <a:endParaRPr/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rgbClr val="538CD5"/>
              </a:buClr>
              <a:buSzPts val="1680"/>
              <a:buFont typeface="Noto Sans Symbols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LED的規格&amp;特性!?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3" name="Google Shape;263;p33"/>
          <p:cNvGrpSpPr/>
          <p:nvPr/>
        </p:nvGrpSpPr>
        <p:grpSpPr>
          <a:xfrm>
            <a:off x="683568" y="3445503"/>
            <a:ext cx="3813103" cy="3177586"/>
            <a:chOff x="3707904" y="2336879"/>
            <a:chExt cx="4680520" cy="3900434"/>
          </a:xfrm>
        </p:grpSpPr>
        <p:pic>
          <p:nvPicPr>
            <p:cNvPr id="264" name="Google Shape;264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07904" y="2336879"/>
              <a:ext cx="4680520" cy="39004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" name="Google Shape;265;p33"/>
            <p:cNvSpPr/>
            <p:nvPr/>
          </p:nvSpPr>
          <p:spPr>
            <a:xfrm>
              <a:off x="5292080" y="5271591"/>
              <a:ext cx="683713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VCC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33"/>
            <p:cNvSpPr/>
            <p:nvPr/>
          </p:nvSpPr>
          <p:spPr>
            <a:xfrm>
              <a:off x="6183739" y="4797152"/>
              <a:ext cx="766557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GND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7" name="Google Shape;267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72177" y="2510598"/>
            <a:ext cx="3371645" cy="3713029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3"/>
          <p:cNvSpPr/>
          <p:nvPr/>
        </p:nvSpPr>
        <p:spPr>
          <a:xfrm>
            <a:off x="2286000" y="6412527"/>
            <a:ext cx="4572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https://zh.wikipedia.org/wiki/發光二極管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LED燈</a:t>
            </a:r>
            <a:endParaRPr/>
          </a:p>
        </p:txBody>
      </p:sp>
      <p:sp>
        <p:nvSpPr>
          <p:cNvPr id="274" name="Google Shape;274;p34"/>
          <p:cNvSpPr txBox="1"/>
          <p:nvPr>
            <p:ph idx="1" type="body"/>
          </p:nvPr>
        </p:nvSpPr>
        <p:spPr>
          <a:xfrm>
            <a:off x="457200" y="171135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680"/>
              <a:buFont typeface="Noto Sans Symbols"/>
              <a:buChar char="◻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根據前面的參數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rgbClr val="538CD5"/>
              </a:buClr>
              <a:buSzPts val="1680"/>
              <a:buFont typeface="Noto Sans Symbols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PI的GPIO腳位可以提供3.3V </a:t>
            </a:r>
            <a:endParaRPr/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rgbClr val="538CD5"/>
              </a:buClr>
              <a:buSzPts val="1680"/>
              <a:buFont typeface="Noto Sans Symbols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LED的順向電壓是1.85V</a:t>
            </a:r>
            <a:endParaRPr/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rgbClr val="538CD5"/>
              </a:buClr>
              <a:buSzPts val="1680"/>
              <a:buFont typeface="Noto Sans Symbols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LED的電流需要20mA</a:t>
            </a:r>
            <a:endParaRPr/>
          </a:p>
          <a:p>
            <a:pPr indent="-23622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E36C09"/>
              </a:buClr>
              <a:buSzPts val="168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E36C09"/>
              </a:buClr>
              <a:buSzPts val="1680"/>
              <a:buFont typeface="Noto Sans Symbols"/>
              <a:buChar char="◻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電阻公式: R=V/I</a:t>
            </a:r>
            <a:endParaRPr/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rgbClr val="538CD5"/>
              </a:buClr>
              <a:buSzPts val="1680"/>
              <a:buFont typeface="Noto Sans Symbols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 =(3.3-1.85)/0.02=72.5 歐姆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rgbClr val="538CD5"/>
              </a:buClr>
              <a:buSzPts val="1680"/>
              <a:buFont typeface="Noto Sans Symbols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最少須接 72.5 歐姆的電阻 ,  才可避免 LED燒毀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9363" y="2636912"/>
            <a:ext cx="3605745" cy="1795661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4"/>
          <p:cNvSpPr/>
          <p:nvPr/>
        </p:nvSpPr>
        <p:spPr>
          <a:xfrm>
            <a:off x="2195736" y="6319863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https://www.raspberrypi.org/documentation/usage/gpio/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LED燈</a:t>
            </a:r>
            <a:endParaRPr/>
          </a:p>
        </p:txBody>
      </p:sp>
      <p:sp>
        <p:nvSpPr>
          <p:cNvPr id="283" name="Google Shape;283;p35"/>
          <p:cNvSpPr txBox="1"/>
          <p:nvPr>
            <p:ph idx="1" type="body"/>
          </p:nvPr>
        </p:nvSpPr>
        <p:spPr>
          <a:xfrm>
            <a:off x="457200" y="171135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680"/>
              <a:buFont typeface="Noto Sans Symbols"/>
              <a:buChar char="◻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電阻的判斷方式?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4" name="Google Shape;28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5696" y="2184534"/>
            <a:ext cx="5472608" cy="4489311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5"/>
          <p:cNvSpPr/>
          <p:nvPr/>
        </p:nvSpPr>
        <p:spPr>
          <a:xfrm>
            <a:off x="6424642" y="1999868"/>
            <a:ext cx="226215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四環：右側為金或銀</a:t>
            </a:r>
            <a:endParaRPr/>
          </a:p>
        </p:txBody>
      </p:sp>
      <p:sp>
        <p:nvSpPr>
          <p:cNvPr id="286" name="Google Shape;286;p35"/>
          <p:cNvSpPr/>
          <p:nvPr/>
        </p:nvSpPr>
        <p:spPr>
          <a:xfrm>
            <a:off x="6424642" y="5983979"/>
            <a:ext cx="226215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五環：前四環很靠近</a:t>
            </a:r>
            <a:endParaRPr/>
          </a:p>
        </p:txBody>
      </p:sp>
      <p:sp>
        <p:nvSpPr>
          <p:cNvPr id="287" name="Google Shape;287;p35"/>
          <p:cNvSpPr/>
          <p:nvPr/>
        </p:nvSpPr>
        <p:spPr>
          <a:xfrm>
            <a:off x="164341" y="6519956"/>
            <a:ext cx="334271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http://www.shimeng.org/zh/know/26.html</a:t>
            </a:r>
            <a:endParaRPr/>
          </a:p>
        </p:txBody>
      </p:sp>
      <p:pic>
        <p:nvPicPr>
          <p:cNvPr id="288" name="Google Shape;28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4168" y="800375"/>
            <a:ext cx="1943100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41741" y="5094304"/>
            <a:ext cx="1371054" cy="759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6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6"/>
          <p:cNvSpPr txBox="1"/>
          <p:nvPr>
            <p:ph idx="1" type="body"/>
          </p:nvPr>
        </p:nvSpPr>
        <p:spPr>
          <a:xfrm>
            <a:off x="457200" y="171135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680"/>
              <a:buFont typeface="Noto Sans Symbols"/>
              <a:buChar char="◻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電阻的用途(X)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i.imgur.com/4e7d5Qz.gif" id="296" name="Google Shape;29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1392" y="1406753"/>
            <a:ext cx="5472608" cy="5135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7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LED燈</a:t>
            </a:r>
            <a:endParaRPr/>
          </a:p>
        </p:txBody>
      </p:sp>
      <p:pic>
        <p:nvPicPr>
          <p:cNvPr id="303" name="Google Shape;30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5907" y="2255400"/>
            <a:ext cx="3840893" cy="3437861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7"/>
          <p:cNvSpPr txBox="1"/>
          <p:nvPr>
            <p:ph idx="1" type="body"/>
          </p:nvPr>
        </p:nvSpPr>
        <p:spPr>
          <a:xfrm>
            <a:off x="457200" y="171135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680"/>
              <a:buFont typeface="Noto Sans Symbols"/>
              <a:buChar char="◻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連接LED燈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rgbClr val="538CD5"/>
              </a:buClr>
              <a:buSzPts val="1680"/>
              <a:buFont typeface="Noto Sans Symbols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LED的長腳位為VCC, 短腳位為GND</a:t>
            </a:r>
            <a:endParaRPr/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rgbClr val="538CD5"/>
              </a:buClr>
              <a:buSzPts val="1680"/>
              <a:buFont typeface="Noto Sans Symbols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VCC 接至 PI 的 Pin 12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rgbClr val="538CD5"/>
              </a:buClr>
              <a:buSzPts val="1680"/>
              <a:buFont typeface="Noto Sans Symbols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GND 接至 PI 的 Pin 6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9069" lvl="1" marL="742950" marR="0" rtl="0" algn="l">
              <a:spcBef>
                <a:spcPts val="480"/>
              </a:spcBef>
              <a:spcAft>
                <a:spcPts val="0"/>
              </a:spcAft>
              <a:buClr>
                <a:srgbClr val="538CD5"/>
              </a:buClr>
              <a:buSzPts val="168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538CD5"/>
              </a:buClr>
              <a:buSzPts val="14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3350" lvl="2" marL="1143000" marR="0" rtl="0" algn="l">
              <a:spcBef>
                <a:spcPts val="400"/>
              </a:spcBef>
              <a:spcAft>
                <a:spcPts val="0"/>
              </a:spcAft>
              <a:buClr>
                <a:srgbClr val="E36C09"/>
              </a:buClr>
              <a:buSzPts val="15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5" name="Google Shape;30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1222" y="5737393"/>
            <a:ext cx="8259250" cy="964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8"/>
          <p:cNvSpPr/>
          <p:nvPr/>
        </p:nvSpPr>
        <p:spPr>
          <a:xfrm>
            <a:off x="2483768" y="2994675"/>
            <a:ext cx="3168352" cy="267765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GPIO.setmode(GPIO.BOARD)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LED_PIN = 12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GPIO.setup(LED_PIN, GPIO.OUT)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while True: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print("LED is on")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GPIO.output(LED_PIN, GPIO.HIGH)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time.sleep(1)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print("LED is off")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GPIO.output(LED_PIN, GPIO.LOW)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time.sleep(1)</a:t>
            </a: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except KeyboardInterrupt: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print "Exception: KeyboardInterrupt"</a:t>
            </a: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GPIO.cleanup()</a:t>
            </a: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2" name="Google Shape;31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420888"/>
            <a:ext cx="5260914" cy="4044948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8"/>
          <p:cNvSpPr txBox="1"/>
          <p:nvPr>
            <p:ph type="title"/>
          </p:nvPr>
        </p:nvSpPr>
        <p:spPr>
          <a:xfrm>
            <a:off x="142844" y="485800"/>
            <a:ext cx="8543956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控制LED燈</a:t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38"/>
          <p:cNvSpPr txBox="1"/>
          <p:nvPr>
            <p:ph idx="1" type="body"/>
          </p:nvPr>
        </p:nvSpPr>
        <p:spPr>
          <a:xfrm>
            <a:off x="457200" y="171135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920"/>
              <a:buFont typeface="Noto Sans Symbols"/>
              <a:buChar char="◻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code (LED閃爍)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38"/>
          <p:cNvSpPr/>
          <p:nvPr/>
        </p:nvSpPr>
        <p:spPr>
          <a:xfrm>
            <a:off x="457200" y="2425497"/>
            <a:ext cx="3682752" cy="715471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8"/>
          <p:cNvSpPr/>
          <p:nvPr/>
        </p:nvSpPr>
        <p:spPr>
          <a:xfrm>
            <a:off x="5940152" y="2506588"/>
            <a:ext cx="1338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載入函式庫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8"/>
          <p:cNvSpPr/>
          <p:nvPr/>
        </p:nvSpPr>
        <p:spPr>
          <a:xfrm>
            <a:off x="457200" y="3314954"/>
            <a:ext cx="4186808" cy="76211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38"/>
          <p:cNvSpPr/>
          <p:nvPr/>
        </p:nvSpPr>
        <p:spPr>
          <a:xfrm>
            <a:off x="457200" y="4265190"/>
            <a:ext cx="4906888" cy="1727419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38"/>
          <p:cNvSpPr/>
          <p:nvPr/>
        </p:nvSpPr>
        <p:spPr>
          <a:xfrm>
            <a:off x="5943933" y="3892406"/>
            <a:ext cx="20471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使用NO. 12的pin腳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38"/>
          <p:cNvSpPr/>
          <p:nvPr/>
        </p:nvSpPr>
        <p:spPr>
          <a:xfrm>
            <a:off x="5927540" y="4975010"/>
            <a:ext cx="1338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載入函式庫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38"/>
          <p:cNvSpPr/>
          <p:nvPr/>
        </p:nvSpPr>
        <p:spPr>
          <a:xfrm>
            <a:off x="5927540" y="3062723"/>
            <a:ext cx="295539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GPIO.BOARD: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按照腳位的順序編號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9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控制LED燈</a:t>
            </a:r>
            <a:endParaRPr/>
          </a:p>
        </p:txBody>
      </p:sp>
      <p:sp>
        <p:nvSpPr>
          <p:cNvPr id="327" name="Google Shape;327;p39"/>
          <p:cNvSpPr txBox="1"/>
          <p:nvPr>
            <p:ph idx="1" type="body"/>
          </p:nvPr>
        </p:nvSpPr>
        <p:spPr>
          <a:xfrm>
            <a:off x="457200" y="171135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680"/>
              <a:buFont typeface="Noto Sans Symbols"/>
              <a:buChar char="◻"/>
            </a:pPr>
            <a:r>
              <a:rPr b="0" i="0" lang="en-US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Q1: 用LED產生SOS的摩斯密碼 </a:t>
            </a:r>
            <a:endParaRPr b="0" i="0" sz="2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622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E36C09"/>
              </a:buClr>
              <a:buSzPts val="168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8" name="Google Shape;32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5976" y="2348880"/>
            <a:ext cx="4452188" cy="4138786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9"/>
          <p:cNvSpPr/>
          <p:nvPr/>
        </p:nvSpPr>
        <p:spPr>
          <a:xfrm>
            <a:off x="120588" y="2348880"/>
            <a:ext cx="4235388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length of a dot is one unit.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dash is three units.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space between parts of the same letter is one unit.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space between letters is three units.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space between words is seven units.</a:t>
            </a:r>
            <a:endParaRPr/>
          </a:p>
          <a:p>
            <a:pPr indent="-241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PS. 可設定 one unit = 1 sec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39"/>
          <p:cNvSpPr/>
          <p:nvPr/>
        </p:nvSpPr>
        <p:spPr>
          <a:xfrm>
            <a:off x="2555776" y="6381328"/>
            <a:ext cx="41873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https://en.wikipedia.org/wiki/Morse_code</a:t>
            </a:r>
            <a:endParaRPr/>
          </a:p>
        </p:txBody>
      </p:sp>
      <p:sp>
        <p:nvSpPr>
          <p:cNvPr id="331" name="Google Shape;331;p39"/>
          <p:cNvSpPr/>
          <p:nvPr/>
        </p:nvSpPr>
        <p:spPr>
          <a:xfrm>
            <a:off x="134043" y="1799119"/>
            <a:ext cx="309702" cy="309702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0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溫濕度sensor</a:t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40"/>
          <p:cNvSpPr txBox="1"/>
          <p:nvPr>
            <p:ph idx="1" type="body"/>
          </p:nvPr>
        </p:nvSpPr>
        <p:spPr>
          <a:xfrm>
            <a:off x="457200" y="171135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Char char="◻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DHT11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538CD5"/>
              </a:buClr>
              <a:buSzPts val="1400"/>
              <a:buFont typeface="Noto Sans Symbols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溫濕度感應器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538CD5"/>
              </a:buClr>
              <a:buSzPts val="1400"/>
              <a:buFont typeface="Noto Sans Symbols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溫度: 0~50℃, 誤差±2 ℃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538CD5"/>
              </a:buClr>
              <a:buSzPts val="1400"/>
              <a:buFont typeface="Noto Sans Symbols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濕度: 20~90%, 誤差±5%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538CD5"/>
              </a:buClr>
              <a:buSzPts val="1400"/>
              <a:buFont typeface="Noto Sans Symbols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使用三個腳位: </a:t>
            </a:r>
            <a:r>
              <a:rPr lang="en-US" sz="2000"/>
              <a:t>Data ,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VCC , GND (out, + ,  -)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40"/>
          <p:cNvSpPr txBox="1"/>
          <p:nvPr>
            <p:ph idx="12" type="sldNum"/>
          </p:nvPr>
        </p:nvSpPr>
        <p:spPr>
          <a:xfrm>
            <a:off x="7704756" y="6356352"/>
            <a:ext cx="9820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40"/>
          <p:cNvSpPr/>
          <p:nvPr/>
        </p:nvSpPr>
        <p:spPr>
          <a:xfrm>
            <a:off x="1520788" y="6319863"/>
            <a:ext cx="610242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https://cdn-shop.adafruit.com/datasheets/DHT11-chinese.pdf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http://www.micropik.com/PDF/dht11.pdf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0" name="Google Shape;34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9632" y="3833691"/>
            <a:ext cx="7128792" cy="2403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3318" y="1711357"/>
            <a:ext cx="2518527" cy="1204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1"/>
          <p:cNvSpPr txBox="1"/>
          <p:nvPr>
            <p:ph idx="1" type="body"/>
          </p:nvPr>
        </p:nvSpPr>
        <p:spPr>
          <a:xfrm>
            <a:off x="457200" y="1711350"/>
            <a:ext cx="5626968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Char char="◻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安裝Adafruit的模組與範例程式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538CD5"/>
              </a:buClr>
              <a:buSzPts val="1400"/>
              <a:buFont typeface="Noto Sans Symbols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code: </a:t>
            </a:r>
            <a:r>
              <a:rPr b="0" i="0" lang="en-US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https://github.com/adafruit/Adafruit_Python_DHT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68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538CD5"/>
              </a:buClr>
              <a:buSzPts val="14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Char char="◻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先安裝編譯程式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538CD5"/>
              </a:buClr>
              <a:buSzPts val="1400"/>
              <a:buFont typeface="Noto Sans Symbols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sudo apt-get update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538CD5"/>
              </a:buClr>
              <a:buSzPts val="1400"/>
              <a:buFont typeface="Noto Sans Symbols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sudo apt-get install git-core build-essential python-dev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098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E36C09"/>
              </a:buClr>
              <a:buSzPts val="192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7" name="Google Shape;34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1222" y="5737393"/>
            <a:ext cx="8259250" cy="9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1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溫濕度sensor</a:t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" name="Google Shape;34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8222" y="1506025"/>
            <a:ext cx="980725" cy="155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8225" y="3683181"/>
            <a:ext cx="1962150" cy="13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Outline </a:t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457200" y="171135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920"/>
              <a:buFont typeface="Noto Sans Symbols"/>
              <a:buChar char="◻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 GPIO介紹, 注意事項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E36C09"/>
              </a:buClr>
              <a:buSzPts val="1920"/>
              <a:buFont typeface="Noto Sans Symbols"/>
              <a:buChar char="◻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安裝LED燈, 電阻的使用方式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E36C09"/>
              </a:buClr>
              <a:buSzPts val="1920"/>
              <a:buFont typeface="Noto Sans Symbols"/>
              <a:buChar char="◻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溫溼度sensor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E36C09"/>
              </a:buClr>
              <a:buSzPts val="192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098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E36C09"/>
              </a:buClr>
              <a:buSzPts val="192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溫濕度sensor</a:t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42"/>
          <p:cNvSpPr txBox="1"/>
          <p:nvPr>
            <p:ph idx="1" type="body"/>
          </p:nvPr>
        </p:nvSpPr>
        <p:spPr>
          <a:xfrm>
            <a:off x="457200" y="171135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Char char="◻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下載source code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538CD5"/>
              </a:buClr>
              <a:buSzPts val="1400"/>
              <a:buFont typeface="Noto Sans Symbols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在終端機輸入下列指令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538CD5"/>
              </a:buClr>
              <a:buSzPts val="1400"/>
              <a:buFont typeface="Noto Sans Symbols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clone </a:t>
            </a:r>
            <a:r>
              <a:rPr b="0" i="0" lang="en-US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https://github.com/adafruit/Adafruit_Python_DHT.git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1459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209" lvl="1" marL="257209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Char char="◻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安裝Adafruit_Python_DHT程式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538CD5"/>
              </a:buClr>
              <a:buSzPts val="1400"/>
              <a:buFont typeface="Noto Sans Symbols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cd Adafruit_Python_DHT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538CD5"/>
              </a:buClr>
              <a:buSzPts val="1400"/>
              <a:buFont typeface="Noto Sans Symbols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sudo python setup.py install </a:t>
            </a:r>
            <a:endParaRPr/>
          </a:p>
          <a:p>
            <a:pPr indent="-1968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538CD5"/>
              </a:buClr>
              <a:buSzPts val="14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68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538CD5"/>
              </a:buClr>
              <a:buSzPts val="14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Char char="◻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補充: DHT11/22驅動程式學習套件補充資訊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538CD5"/>
              </a:buClr>
              <a:buSzPts val="1400"/>
              <a:buFont typeface="Noto Sans Symbols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https://hackpad.com/DHT1122-6YNZZMytoLD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68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538CD5"/>
              </a:buClr>
              <a:buSzPts val="14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68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538CD5"/>
              </a:buClr>
              <a:buSzPts val="14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42"/>
          <p:cNvSpPr txBox="1"/>
          <p:nvPr>
            <p:ph idx="12" type="sldNum"/>
          </p:nvPr>
        </p:nvSpPr>
        <p:spPr>
          <a:xfrm>
            <a:off x="7704756" y="6356352"/>
            <a:ext cx="9820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3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擷取溫濕度資訊</a:t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43"/>
          <p:cNvSpPr txBox="1"/>
          <p:nvPr>
            <p:ph idx="1" type="body"/>
          </p:nvPr>
        </p:nvSpPr>
        <p:spPr>
          <a:xfrm>
            <a:off x="457200" y="171135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Char char="◻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執行程式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538CD5"/>
              </a:buClr>
              <a:buSzPts val="1400"/>
              <a:buFont typeface="Noto Sans Symbols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 cd examples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538CD5"/>
              </a:buClr>
              <a:buSzPts val="1400"/>
              <a:buFont typeface="Noto Sans Symbols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 sudo ./AdafruitDHT.py 11 4</a:t>
            </a:r>
            <a:endParaRPr/>
          </a:p>
          <a:p>
            <a:pPr indent="-228600" lvl="2" marL="1143000" marR="0" rtl="0" algn="l">
              <a:spcBef>
                <a:spcPts val="360"/>
              </a:spcBef>
              <a:spcAft>
                <a:spcPts val="0"/>
              </a:spcAft>
              <a:buClr>
                <a:srgbClr val="E36C09"/>
              </a:buClr>
              <a:buSzPts val="135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使用 DHT 11 感應器 (另有DHT 22, DHT 2302)</a:t>
            </a:r>
            <a:endParaRPr/>
          </a:p>
          <a:p>
            <a:pPr indent="-228600" lvl="2" marL="1143000" marR="0" rtl="0" algn="l">
              <a:spcBef>
                <a:spcPts val="360"/>
              </a:spcBef>
              <a:spcAft>
                <a:spcPts val="0"/>
              </a:spcAft>
              <a:buClr>
                <a:srgbClr val="E36C09"/>
              </a:buClr>
              <a:buSzPts val="135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連接 GPIO 4 (也就是Pin 7)</a:t>
            </a:r>
            <a:endParaRPr/>
          </a:p>
          <a:p>
            <a:pPr indent="-228600" lvl="2" marL="1143000" marR="0" rtl="0" algn="l">
              <a:spcBef>
                <a:spcPts val="360"/>
              </a:spcBef>
              <a:spcAft>
                <a:spcPts val="0"/>
              </a:spcAft>
              <a:buClr>
                <a:srgbClr val="E36C09"/>
              </a:buClr>
              <a:buSzPts val="135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得到資訊: Temp=26.0*C  Humidity=37.0%</a:t>
            </a:r>
            <a:endParaRPr/>
          </a:p>
          <a:p>
            <a:pPr indent="-142875" lvl="2" marL="1143000" marR="0" rtl="0" algn="l">
              <a:spcBef>
                <a:spcPts val="360"/>
              </a:spcBef>
              <a:spcAft>
                <a:spcPts val="0"/>
              </a:spcAft>
              <a:buClr>
                <a:srgbClr val="E36C09"/>
              </a:buClr>
              <a:buSzPts val="135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2875" lvl="2" marL="1143000" marR="0" rtl="0" algn="l">
              <a:spcBef>
                <a:spcPts val="360"/>
              </a:spcBef>
              <a:spcAft>
                <a:spcPts val="0"/>
              </a:spcAft>
              <a:buClr>
                <a:srgbClr val="E36C09"/>
              </a:buClr>
              <a:buSzPts val="135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2875" lvl="2" marL="1143000" marR="0" rtl="0" algn="l">
              <a:spcBef>
                <a:spcPts val="360"/>
              </a:spcBef>
              <a:spcAft>
                <a:spcPts val="0"/>
              </a:spcAft>
              <a:buClr>
                <a:srgbClr val="E36C09"/>
              </a:buClr>
              <a:buSzPts val="135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Char char="◻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調整 溫度 &amp; 濕度 的顯示方式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538CD5"/>
              </a:buClr>
              <a:buSzPts val="1400"/>
              <a:buFont typeface="Noto Sans Symbols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 1: 修改AdafruitDHT.py, 改為自己想要的格式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480"/>
              </a:spcBef>
              <a:spcAft>
                <a:spcPts val="0"/>
              </a:spcAft>
              <a:buClr>
                <a:srgbClr val="538CD5"/>
              </a:buClr>
              <a:buSzPts val="168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43"/>
          <p:cNvSpPr txBox="1"/>
          <p:nvPr>
            <p:ph idx="12" type="sldNum"/>
          </p:nvPr>
        </p:nvSpPr>
        <p:spPr>
          <a:xfrm>
            <a:off x="7704756" y="6356352"/>
            <a:ext cx="9820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5" name="Google Shape;36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775" y="3933056"/>
            <a:ext cx="8805062" cy="7200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6" name="Google Shape;366;p43"/>
          <p:cNvCxnSpPr/>
          <p:nvPr/>
        </p:nvCxnSpPr>
        <p:spPr>
          <a:xfrm>
            <a:off x="7308304" y="2564904"/>
            <a:ext cx="0" cy="1584176"/>
          </a:xfrm>
          <a:prstGeom prst="straightConnector1">
            <a:avLst/>
          </a:prstGeom>
          <a:noFill/>
          <a:ln cap="flat" cmpd="sng" w="381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67" name="Google Shape;367;p43"/>
          <p:cNvSpPr/>
          <p:nvPr/>
        </p:nvSpPr>
        <p:spPr>
          <a:xfrm>
            <a:off x="5389469" y="1918573"/>
            <a:ext cx="343235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Code第一行是環境變數, 需保留: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#!/usr/bin/python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4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擷取溫濕度資訊</a:t>
            </a:r>
            <a:endParaRPr/>
          </a:p>
        </p:txBody>
      </p:sp>
      <p:sp>
        <p:nvSpPr>
          <p:cNvPr id="373" name="Google Shape;373;p44"/>
          <p:cNvSpPr txBox="1"/>
          <p:nvPr>
            <p:ph idx="1" type="body"/>
          </p:nvPr>
        </p:nvSpPr>
        <p:spPr>
          <a:xfrm>
            <a:off x="457200" y="171135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920"/>
              <a:buFont typeface="Noto Sans Symbols"/>
              <a:buChar char="◻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code: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44"/>
          <p:cNvSpPr/>
          <p:nvPr/>
        </p:nvSpPr>
        <p:spPr>
          <a:xfrm>
            <a:off x="827584" y="2241352"/>
            <a:ext cx="7416824" cy="46166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import sys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import Adafruit_DHT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sensor_args = { '11': Adafruit_DHT.DHT11,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'22': Adafruit_DHT.DHT22,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'2302': Adafruit_DHT.AM2302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if len(sys.argv) == 3 and sys.argv[1] in sensor_args: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sensor = sensor_args[sys.argv[1]]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pin = sys.argv[2]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else: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print('usage: sudo ./Adafruit_DHT.py [11|22|2302] GPIOpin#')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print('example: sudo ./Adafruit_DHT.py 2302 4 - Read from an AM2302 connected to GPIO #4')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sys.exit(1)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humidity, temperature = Adafruit_DHT.read_retry(sensor, pin)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if humidity is not None and temperature is not None: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print('Temp={0:0.1f}*  Humidity={1:0.1f}%'.format(temperature, humidity))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else: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print('Failed to get reading. Try again!')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sys.exit(1)</a:t>
            </a:r>
            <a:endParaRPr/>
          </a:p>
        </p:txBody>
      </p:sp>
      <p:sp>
        <p:nvSpPr>
          <p:cNvPr id="375" name="Google Shape;375;p44"/>
          <p:cNvSpPr/>
          <p:nvPr/>
        </p:nvSpPr>
        <p:spPr>
          <a:xfrm>
            <a:off x="457200" y="2924944"/>
            <a:ext cx="5122912" cy="64807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44"/>
          <p:cNvSpPr/>
          <p:nvPr/>
        </p:nvSpPr>
        <p:spPr>
          <a:xfrm>
            <a:off x="5606886" y="3095091"/>
            <a:ext cx="16664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讀取.py後的參數</a:t>
            </a:r>
            <a:endParaRPr/>
          </a:p>
        </p:txBody>
      </p:sp>
      <p:sp>
        <p:nvSpPr>
          <p:cNvPr id="377" name="Google Shape;377;p44"/>
          <p:cNvSpPr/>
          <p:nvPr/>
        </p:nvSpPr>
        <p:spPr>
          <a:xfrm>
            <a:off x="457200" y="5157192"/>
            <a:ext cx="5122912" cy="43204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44"/>
          <p:cNvSpPr/>
          <p:nvPr/>
        </p:nvSpPr>
        <p:spPr>
          <a:xfrm>
            <a:off x="5578490" y="5111606"/>
            <a:ext cx="249863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導入.py後的2個輸入參數</a:t>
            </a:r>
            <a:endParaRPr sz="1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(Adafruit_DHT/common.py)</a:t>
            </a:r>
            <a:endParaRPr sz="1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44"/>
          <p:cNvSpPr/>
          <p:nvPr/>
        </p:nvSpPr>
        <p:spPr>
          <a:xfrm>
            <a:off x="455578" y="5658153"/>
            <a:ext cx="6132646" cy="110916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44"/>
          <p:cNvSpPr/>
          <p:nvPr/>
        </p:nvSpPr>
        <p:spPr>
          <a:xfrm>
            <a:off x="6588224" y="6058845"/>
            <a:ext cx="100540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回傳數值</a:t>
            </a:r>
            <a:endParaRPr sz="1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44"/>
          <p:cNvSpPr/>
          <p:nvPr/>
        </p:nvSpPr>
        <p:spPr>
          <a:xfrm>
            <a:off x="455578" y="2304257"/>
            <a:ext cx="2244214" cy="404663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44"/>
          <p:cNvSpPr/>
          <p:nvPr/>
        </p:nvSpPr>
        <p:spPr>
          <a:xfrm>
            <a:off x="2699792" y="2355267"/>
            <a:ext cx="121058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載入函式庫</a:t>
            </a:r>
            <a:endParaRPr sz="1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44"/>
          <p:cNvSpPr/>
          <p:nvPr/>
        </p:nvSpPr>
        <p:spPr>
          <a:xfrm>
            <a:off x="455578" y="3573016"/>
            <a:ext cx="7572806" cy="149300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44"/>
          <p:cNvSpPr/>
          <p:nvPr/>
        </p:nvSpPr>
        <p:spPr>
          <a:xfrm>
            <a:off x="4427984" y="4072926"/>
            <a:ext cx="353814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本程式的執行方式 (後面要接2個參數)</a:t>
            </a:r>
            <a:endParaRPr sz="1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5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擷取溫濕度資訊</a:t>
            </a:r>
            <a:endParaRPr/>
          </a:p>
        </p:txBody>
      </p:sp>
      <p:sp>
        <p:nvSpPr>
          <p:cNvPr id="390" name="Google Shape;390;p45"/>
          <p:cNvSpPr txBox="1"/>
          <p:nvPr>
            <p:ph idx="1" type="body"/>
          </p:nvPr>
        </p:nvSpPr>
        <p:spPr>
          <a:xfrm>
            <a:off x="457200" y="171135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680"/>
              <a:buFont typeface="Noto Sans Symbols"/>
              <a:buChar char="◻"/>
            </a:pPr>
            <a:r>
              <a:rPr b="0" i="0" lang="en-US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Q2: 設計一個溫度警示燈</a:t>
            </a:r>
            <a:endParaRPr b="0" i="0" sz="2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rgbClr val="538CD5"/>
              </a:buClr>
              <a:buSzPts val="1680"/>
              <a:buFont typeface="Noto Sans Symbols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溫度大於特定值(ex: 30度), 開啟LED燈號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45"/>
          <p:cNvSpPr/>
          <p:nvPr/>
        </p:nvSpPr>
        <p:spPr>
          <a:xfrm>
            <a:off x="119239" y="1772816"/>
            <a:ext cx="309702" cy="309702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2" name="Google Shape;392;p45"/>
          <p:cNvGrpSpPr/>
          <p:nvPr/>
        </p:nvGrpSpPr>
        <p:grpSpPr>
          <a:xfrm>
            <a:off x="4398579" y="2955860"/>
            <a:ext cx="3813220" cy="3177684"/>
            <a:chOff x="3707904" y="2336879"/>
            <a:chExt cx="4680520" cy="3900434"/>
          </a:xfrm>
        </p:grpSpPr>
        <p:pic>
          <p:nvPicPr>
            <p:cNvPr id="393" name="Google Shape;393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07904" y="2336879"/>
              <a:ext cx="4680520" cy="39004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4" name="Google Shape;394;p45"/>
            <p:cNvSpPr/>
            <p:nvPr/>
          </p:nvSpPr>
          <p:spPr>
            <a:xfrm>
              <a:off x="5292080" y="5271591"/>
              <a:ext cx="683713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VCC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45"/>
            <p:cNvSpPr/>
            <p:nvPr/>
          </p:nvSpPr>
          <p:spPr>
            <a:xfrm>
              <a:off x="6183739" y="4797152"/>
              <a:ext cx="766557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GND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96" name="Google Shape;39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8172" y="3014800"/>
            <a:ext cx="980725" cy="155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0400" y="4999906"/>
            <a:ext cx="1962150" cy="13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6"/>
          <p:cNvSpPr txBox="1"/>
          <p:nvPr>
            <p:ph type="title"/>
          </p:nvPr>
        </p:nvSpPr>
        <p:spPr>
          <a:xfrm>
            <a:off x="457200" y="348625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腳位參考圖</a:t>
            </a:r>
            <a:endParaRPr/>
          </a:p>
        </p:txBody>
      </p:sp>
      <p:sp>
        <p:nvSpPr>
          <p:cNvPr id="404" name="Google Shape;404;p46"/>
          <p:cNvSpPr txBox="1"/>
          <p:nvPr>
            <p:ph idx="1" type="body"/>
          </p:nvPr>
        </p:nvSpPr>
        <p:spPr>
          <a:xfrm>
            <a:off x="457200" y="171135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5" name="Google Shape;40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6773" y="1251463"/>
            <a:ext cx="5254951" cy="544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7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 </a:t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47"/>
          <p:cNvSpPr txBox="1"/>
          <p:nvPr>
            <p:ph idx="1" type="body"/>
          </p:nvPr>
        </p:nvSpPr>
        <p:spPr>
          <a:xfrm>
            <a:off x="457200" y="1711350"/>
            <a:ext cx="843528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920"/>
              <a:buFont typeface="Noto Sans Symbols"/>
              <a:buChar char="◻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台灣樹莓派 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rgbClr val="538CD5"/>
              </a:buClr>
              <a:buSzPts val="1960"/>
              <a:buFont typeface="Noto Sans Symbols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slideshare投影片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2" marL="1143000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8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http://www.slideshare.net/raspberrypi-tw/presentations</a:t>
            </a:r>
            <a:endParaRPr/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rgbClr val="538CD5"/>
              </a:buClr>
              <a:buSzPts val="1960"/>
              <a:buFont typeface="Noto Sans Symbols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github程式碼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2" marL="1143000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8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https://github.com/raspberrypi-tw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 GPIO on Raspberry PI</a:t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457200" y="171135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920"/>
              <a:buFont typeface="Noto Sans Symbols"/>
              <a:buChar char="◻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General-purpose input/output (GPIO)</a:t>
            </a:r>
            <a:endParaRPr/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rgbClr val="538CD5"/>
              </a:buClr>
              <a:buSzPts val="1960"/>
              <a:buFont typeface="Noto Sans Symbols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通用型之輸入輸出(General Purpose I/O)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rgbClr val="538CD5"/>
              </a:buClr>
              <a:buSzPts val="1960"/>
              <a:buFont typeface="Noto Sans Symbols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PIN腳可設為輸入(GPI), 輸出(GPO), 輸入與輸出(GPIO)</a:t>
            </a:r>
            <a:endParaRPr/>
          </a:p>
          <a:p>
            <a:pPr indent="-228600" lvl="2" marL="1143000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8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輸出：寫值到某根腳位; 輸入：從某根腳位讀值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rgbClr val="538CD5"/>
              </a:buClr>
              <a:buSzPts val="1960"/>
              <a:buFont typeface="Noto Sans Symbols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可用軟體控制的數位訊號</a:t>
            </a:r>
            <a:endParaRPr/>
          </a:p>
        </p:txBody>
      </p:sp>
      <p:sp>
        <p:nvSpPr>
          <p:cNvPr id="111" name="Google Shape;111;p16"/>
          <p:cNvSpPr txBox="1"/>
          <p:nvPr>
            <p:ph idx="12" type="sldNum"/>
          </p:nvPr>
        </p:nvSpPr>
        <p:spPr>
          <a:xfrm>
            <a:off x="7704756" y="6356352"/>
            <a:ext cx="9820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PIO pins" id="112" name="Google Shape;11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4581308"/>
            <a:ext cx="8545289" cy="1782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 GPIO on Raspberry PI</a:t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457200" y="171135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920"/>
              <a:buFont typeface="Noto Sans Symbols"/>
              <a:buChar char="◻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 字型的腳位編號</a:t>
            </a:r>
            <a:endParaRPr/>
          </a:p>
        </p:txBody>
      </p:sp>
      <p:pic>
        <p:nvPicPr>
          <p:cNvPr id="119" name="Google Shape;11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1640" y="2204864"/>
            <a:ext cx="6408712" cy="4592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 GPIO on Raspberry PI</a:t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8"/>
          <p:cNvSpPr txBox="1"/>
          <p:nvPr>
            <p:ph idx="12" type="sldNum"/>
          </p:nvPr>
        </p:nvSpPr>
        <p:spPr>
          <a:xfrm>
            <a:off x="7704756" y="6356352"/>
            <a:ext cx="9820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686" y="2075389"/>
            <a:ext cx="8259250" cy="964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3606344"/>
            <a:ext cx="3456834" cy="236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62102" y="3606344"/>
            <a:ext cx="3456834" cy="237172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/>
          <p:nvPr/>
        </p:nvSpPr>
        <p:spPr>
          <a:xfrm>
            <a:off x="457200" y="6137357"/>
            <a:ext cx="84507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http://www.raspberrypi-spy.co.uk/2012/06/simple-guide-to-the-rpi-gpio-header-and-pins/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http://pi.gadgetoid.com/pinout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 GPIO的腳位與應用</a:t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9"/>
          <p:cNvSpPr txBox="1"/>
          <p:nvPr>
            <p:ph idx="1" type="body"/>
          </p:nvPr>
        </p:nvSpPr>
        <p:spPr>
          <a:xfrm>
            <a:off x="457200" y="171135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680"/>
              <a:buFont typeface="Noto Sans Symbols"/>
              <a:buChar char="◻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注意腳位的編號!!</a:t>
            </a:r>
            <a:endParaRPr/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rgbClr val="538CD5"/>
              </a:buClr>
              <a:buSzPts val="1680"/>
              <a:buFont typeface="Noto Sans Symbols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Pin number != GPIO number</a:t>
            </a:r>
            <a:endParaRPr/>
          </a:p>
          <a:p>
            <a:pPr indent="-228600" lvl="2" marL="1143000" marR="0" rtl="0" algn="l">
              <a:spcBef>
                <a:spcPts val="400"/>
              </a:spcBef>
              <a:spcAft>
                <a:spcPts val="0"/>
              </a:spcAft>
              <a:buClr>
                <a:srgbClr val="E36C09"/>
              </a:buClr>
              <a:buSzPts val="15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Physical numbering  vs. GPIO numbering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rgbClr val="538CD5"/>
              </a:buClr>
              <a:buSzPts val="1680"/>
              <a:buFont typeface="Noto Sans Symbols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Ex: Pin 7 = GPIO 4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9"/>
          <p:cNvSpPr txBox="1"/>
          <p:nvPr>
            <p:ph idx="12" type="sldNum"/>
          </p:nvPr>
        </p:nvSpPr>
        <p:spPr>
          <a:xfrm>
            <a:off x="7704756" y="6356352"/>
            <a:ext cx="9820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489" y="4581099"/>
            <a:ext cx="4402062" cy="1512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489" y="3575292"/>
            <a:ext cx="8259250" cy="9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/>
          <p:nvPr/>
        </p:nvSpPr>
        <p:spPr>
          <a:xfrm>
            <a:off x="5382269" y="4868866"/>
            <a:ext cx="272181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BCM 4: </a:t>
            </a:r>
            <a:endParaRPr/>
          </a:p>
          <a:p>
            <a:pPr indent="-135749" lvl="0" marL="13574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Physical pin 7</a:t>
            </a:r>
            <a:endParaRPr/>
          </a:p>
          <a:p>
            <a:pPr indent="-135749" lvl="0" marL="13574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BCM pin 4</a:t>
            </a:r>
            <a:endParaRPr/>
          </a:p>
          <a:p>
            <a:pPr indent="-135749" lvl="0" marL="13574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Wiring Pi pin 7</a:t>
            </a:r>
            <a:endParaRPr/>
          </a:p>
        </p:txBody>
      </p:sp>
      <p:sp>
        <p:nvSpPr>
          <p:cNvPr id="141" name="Google Shape;141;p19"/>
          <p:cNvSpPr/>
          <p:nvPr/>
        </p:nvSpPr>
        <p:spPr>
          <a:xfrm>
            <a:off x="1855841" y="4040969"/>
            <a:ext cx="432104" cy="432104"/>
          </a:xfrm>
          <a:prstGeom prst="rect">
            <a:avLst/>
          </a:prstGeom>
          <a:noFill/>
          <a:ln cap="flat" cmpd="sng" w="317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9"/>
          <p:cNvSpPr/>
          <p:nvPr/>
        </p:nvSpPr>
        <p:spPr>
          <a:xfrm>
            <a:off x="611560" y="5589240"/>
            <a:ext cx="2160240" cy="288032"/>
          </a:xfrm>
          <a:prstGeom prst="rect">
            <a:avLst/>
          </a:prstGeom>
          <a:noFill/>
          <a:ln cap="flat" cmpd="sng" w="317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3" name="Google Shape;143;p19"/>
          <p:cNvCxnSpPr/>
          <p:nvPr/>
        </p:nvCxnSpPr>
        <p:spPr>
          <a:xfrm>
            <a:off x="1855841" y="5877272"/>
            <a:ext cx="0" cy="648072"/>
          </a:xfrm>
          <a:prstGeom prst="straightConnector1">
            <a:avLst/>
          </a:prstGeom>
          <a:noFill/>
          <a:ln cap="flat" cmpd="sng" w="317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4" name="Google Shape;144;p19"/>
          <p:cNvCxnSpPr/>
          <p:nvPr/>
        </p:nvCxnSpPr>
        <p:spPr>
          <a:xfrm>
            <a:off x="1855841" y="6525344"/>
            <a:ext cx="4660375" cy="0"/>
          </a:xfrm>
          <a:prstGeom prst="straightConnector1">
            <a:avLst/>
          </a:prstGeom>
          <a:noFill/>
          <a:ln cap="flat" cmpd="sng" w="317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" name="Google Shape;145;p19"/>
          <p:cNvCxnSpPr/>
          <p:nvPr/>
        </p:nvCxnSpPr>
        <p:spPr>
          <a:xfrm rot="10800000">
            <a:off x="6516216" y="6165304"/>
            <a:ext cx="0" cy="360040"/>
          </a:xfrm>
          <a:prstGeom prst="straightConnector1">
            <a:avLst/>
          </a:prstGeom>
          <a:noFill/>
          <a:ln cap="flat" cmpd="sng" w="3175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 GPIO的注意事項</a:t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0"/>
          <p:cNvSpPr txBox="1"/>
          <p:nvPr>
            <p:ph idx="1" type="body"/>
          </p:nvPr>
        </p:nvSpPr>
        <p:spPr>
          <a:xfrm>
            <a:off x="457200" y="171135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680"/>
              <a:buFont typeface="Noto Sans Symbols"/>
              <a:buChar char="◻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在GPIO pin上不可以輸入超過3.3V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E36C09"/>
              </a:buClr>
              <a:buSzPts val="1680"/>
              <a:buFont typeface="Noto Sans Symbols"/>
              <a:buChar char="◻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GPIO PIN的電流上限是 3mA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E36C09"/>
              </a:buClr>
              <a:buSzPts val="1680"/>
              <a:buFont typeface="Noto Sans Symbols"/>
              <a:buChar char="◻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不要拿金屬物體接觸GPIO PIN (會短路)</a:t>
            </a:r>
            <a:endParaRPr/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rgbClr val="538CD5"/>
              </a:buClr>
              <a:buSzPts val="1680"/>
              <a:buFont typeface="Noto Sans Symbols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使用杜邦線, 針腳不要碰到板子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E36C09"/>
              </a:buClr>
              <a:buSzPts val="1680"/>
              <a:buFont typeface="Noto Sans Symbols"/>
              <a:buChar char="◻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用GPIO PIN啟動PI時, 電壓不可以超過5V</a:t>
            </a:r>
            <a:endParaRPr/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rgbClr val="538CD5"/>
              </a:buClr>
              <a:buSzPts val="1680"/>
              <a:buFont typeface="Noto Sans Symbols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不太建議這樣用, 因為容易短路, 也不適合接太多周邊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E36C09"/>
              </a:buClr>
              <a:buSzPts val="1680"/>
              <a:buFont typeface="Noto Sans Symbols"/>
              <a:buChar char="◻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供電腳位(3.3V)不可以超過50mA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E36C09"/>
              </a:buClr>
              <a:buSzPts val="1680"/>
              <a:buFont typeface="Noto Sans Symbols"/>
              <a:buChar char="◻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供電腳位(5V)不可以超過250mA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622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E36C09"/>
              </a:buClr>
              <a:buSzPts val="168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 控制 PI 的 GPIO</a:t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1"/>
          <p:cNvSpPr txBox="1"/>
          <p:nvPr>
            <p:ph idx="1" type="body"/>
          </p:nvPr>
        </p:nvSpPr>
        <p:spPr>
          <a:xfrm>
            <a:off x="457200" y="171135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776"/>
              <a:buFont typeface="Noto Sans Symbols"/>
              <a:buChar char="◻"/>
            </a:pPr>
            <a:r>
              <a:rPr b="0" i="0" lang="en-US" sz="29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寫程式</a:t>
            </a:r>
            <a:endParaRPr b="0" i="0" sz="29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rgbClr val="538CD5"/>
              </a:buClr>
              <a:buSzPts val="1813"/>
              <a:buFont typeface="Noto Sans Symbols"/>
              <a:buChar char="•"/>
            </a:pPr>
            <a:r>
              <a:rPr b="0" i="0" lang="en-US" sz="259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rgbClr val="538CD5"/>
              </a:buClr>
              <a:buSzPts val="1813"/>
              <a:buFont typeface="Noto Sans Symbols"/>
              <a:buChar char="•"/>
            </a:pPr>
            <a:r>
              <a:rPr b="0" i="0" lang="en-US" sz="259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 + wiringPi</a:t>
            </a:r>
            <a:endParaRPr b="0" i="0" sz="259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rgbClr val="538CD5"/>
              </a:buClr>
              <a:buSzPts val="1813"/>
              <a:buFont typeface="Noto Sans Symbols"/>
              <a:buChar char="•"/>
            </a:pPr>
            <a:r>
              <a:rPr b="0" i="0" lang="en-US" sz="259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C#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rgbClr val="538CD5"/>
              </a:buClr>
              <a:buSzPts val="1813"/>
              <a:buFont typeface="Noto Sans Symbols"/>
              <a:buChar char="•"/>
            </a:pPr>
            <a:r>
              <a:rPr b="0" i="0" lang="en-US" sz="259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Ruby</a:t>
            </a:r>
            <a:endParaRPr b="0" i="0" sz="259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rgbClr val="538CD5"/>
              </a:buClr>
              <a:buSzPts val="1813"/>
              <a:buFont typeface="Noto Sans Symbols"/>
              <a:buChar char="•"/>
            </a:pPr>
            <a:r>
              <a:rPr b="0" i="0" lang="en-US" sz="259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Perl</a:t>
            </a:r>
            <a:endParaRPr b="0" i="0" sz="259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rgbClr val="538CD5"/>
              </a:buClr>
              <a:buSzPts val="1813"/>
              <a:buFont typeface="Noto Sans Symbols"/>
              <a:buChar char="•"/>
            </a:pPr>
            <a:r>
              <a:rPr b="1" i="0" lang="en-US" sz="259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endParaRPr b="1" i="0" sz="259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rgbClr val="538CD5"/>
              </a:buClr>
              <a:buSzPts val="1813"/>
              <a:buFont typeface="Noto Sans Symbols"/>
              <a:buChar char="•"/>
            </a:pPr>
            <a:r>
              <a:rPr b="0" i="0" lang="en-US" sz="259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Scratch</a:t>
            </a:r>
            <a:endParaRPr b="0" i="0" sz="259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rgbClr val="538CD5"/>
              </a:buClr>
              <a:buSzPts val="1813"/>
              <a:buFont typeface="Noto Sans Symbols"/>
              <a:buChar char="•"/>
            </a:pPr>
            <a:r>
              <a:rPr b="0" i="0" lang="en-US" sz="259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Java Pi4J Library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rgbClr val="538CD5"/>
              </a:buClr>
              <a:buSzPts val="1813"/>
              <a:buFont typeface="Noto Sans Symbols"/>
              <a:buChar char="•"/>
            </a:pPr>
            <a:r>
              <a:rPr b="0" i="0" lang="en-US" sz="259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Shell script</a:t>
            </a:r>
            <a:endParaRPr b="0" i="0" sz="259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1"/>
          <p:cNvSpPr/>
          <p:nvPr/>
        </p:nvSpPr>
        <p:spPr>
          <a:xfrm>
            <a:off x="347545" y="4557129"/>
            <a:ext cx="3888300" cy="432000"/>
          </a:xfrm>
          <a:prstGeom prst="roundRect">
            <a:avLst>
              <a:gd fmla="val 16667" name="adj"/>
            </a:avLst>
          </a:prstGeom>
          <a:noFill/>
          <a:ln cap="flat" cmpd="sng" w="3175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1"/>
          <p:cNvSpPr/>
          <p:nvPr/>
        </p:nvSpPr>
        <p:spPr>
          <a:xfrm rot="5400000">
            <a:off x="4501654" y="4449104"/>
            <a:ext cx="432000" cy="648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1"/>
          <p:cNvSpPr/>
          <p:nvPr/>
        </p:nvSpPr>
        <p:spPr>
          <a:xfrm>
            <a:off x="5199448" y="4527400"/>
            <a:ext cx="205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我們用這個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佈景主題1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